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67" r:id="rId3"/>
    <p:sldId id="305" r:id="rId4"/>
    <p:sldId id="306" r:id="rId5"/>
    <p:sldId id="303" r:id="rId6"/>
    <p:sldId id="302" r:id="rId7"/>
    <p:sldId id="294" r:id="rId8"/>
    <p:sldId id="296" r:id="rId9"/>
    <p:sldId id="298" r:id="rId10"/>
    <p:sldId id="265" r:id="rId11"/>
    <p:sldId id="299" r:id="rId12"/>
    <p:sldId id="279" r:id="rId13"/>
    <p:sldId id="304" r:id="rId14"/>
    <p:sldId id="293" r:id="rId15"/>
    <p:sldId id="292" r:id="rId16"/>
    <p:sldId id="290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B72"/>
    <a:srgbClr val="C60202"/>
    <a:srgbClr val="04BDE2"/>
    <a:srgbClr val="9EDDFC"/>
    <a:srgbClr val="9DEDFD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494" autoAdjust="0"/>
  </p:normalViewPr>
  <p:slideViewPr>
    <p:cSldViewPr>
      <p:cViewPr varScale="1">
        <p:scale>
          <a:sx n="79" d="100"/>
          <a:sy n="79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AB30-83BF-4076-8494-9613610351C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B517-DB5A-4884-B6C5-B0532C07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A3D1-7AE4-43B4-AFAD-5A42EC7C7D9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9423-AE98-4D48-ACB1-671C3160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people to the party!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208% increase over the last 5 years!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105% increase over the last 5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7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$301 </a:t>
            </a:r>
            <a:r>
              <a:rPr lang="en-US" dirty="0"/>
              <a:t>average across last 5 </a:t>
            </a:r>
            <a:r>
              <a:rPr lang="en-US" dirty="0" smtClean="0"/>
              <a:t>years</a:t>
            </a:r>
          </a:p>
          <a:p>
            <a:endParaRPr lang="en-US" dirty="0" smtClean="0"/>
          </a:p>
          <a:p>
            <a:r>
              <a:rPr lang="en-US" dirty="0" smtClean="0"/>
              <a:t>Average donation</a:t>
            </a:r>
            <a:r>
              <a:rPr lang="en-US" baseline="0" dirty="0" smtClean="0"/>
              <a:t> to an organization from these unique donors over the last 5 years is about $100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5% increase in unique donors + 5% increase in dollars donated/unique donor = 10% increase in total dollars donated </a:t>
            </a:r>
          </a:p>
          <a:p>
            <a:pPr algn="ctr"/>
            <a:r>
              <a:rPr lang="en-US" sz="2800" dirty="0" smtClean="0"/>
              <a:t>179</a:t>
            </a:r>
            <a:r>
              <a:rPr lang="en-US" sz="2800" dirty="0"/>
              <a:t>% increase </a:t>
            </a:r>
            <a:r>
              <a:rPr lang="en-US" dirty="0"/>
              <a:t>over the last 5 years</a:t>
            </a:r>
          </a:p>
          <a:p>
            <a:pPr algn="ctr"/>
            <a:r>
              <a:rPr lang="en-US" dirty="0"/>
              <a:t>This plus $40,000 match would make us close to a half million dollar day!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14C67"/>
                </a:solidFill>
              </a:rPr>
              <a:t>What Can We Do In 2019?  $50,000? Even More?!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</a:pPr>
            <a:r>
              <a:rPr lang="en-US" b="1" dirty="0" smtClean="0">
                <a:solidFill>
                  <a:srgbClr val="014C67"/>
                </a:solidFill>
              </a:rPr>
              <a:t>Newsletters ~ Newspaper Articles &amp; Paid Placements ~ Direct Mail </a:t>
            </a:r>
          </a:p>
          <a:p>
            <a:pPr algn="l">
              <a:spcBef>
                <a:spcPts val="600"/>
              </a:spcBef>
            </a:pPr>
            <a:r>
              <a:rPr lang="en-US" b="1" dirty="0" smtClean="0">
                <a:solidFill>
                  <a:srgbClr val="014C67"/>
                </a:solidFill>
              </a:rPr>
              <a:t>Word of Mouth ~ Yard Signs ~ Posters ~ Social Media ~ Email ~ Radio</a:t>
            </a:r>
          </a:p>
          <a:p>
            <a:pPr algn="l">
              <a:spcBef>
                <a:spcPts val="600"/>
              </a:spcBef>
            </a:pPr>
            <a:r>
              <a:rPr lang="en-US" b="1" dirty="0" smtClean="0">
                <a:solidFill>
                  <a:srgbClr val="014C67"/>
                </a:solidFill>
              </a:rPr>
              <a:t>Text ~ Twitter ~ Instagram ~ Phone calls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9423-AE98-4D48-ACB1-671C316021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7492-3305-45A3-8FE2-F43D30DFFE3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997B-B42F-4CE4-94EE-8027F43D1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arrengives.org" TargetMode="External"/><Relationship Id="rId2" Type="http://schemas.openxmlformats.org/officeDocument/2006/relationships/hyperlink" Target="mailto:cfwc@westp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6036" y="304800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5B72"/>
                </a:solidFill>
              </a:rPr>
              <a:t>A Warren County Day of Online Giving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B48022-8386-4C95-8016-CC5E7CC34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264"/>
            <a:ext cx="9144000" cy="2332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6C7E43C-4432-4D6C-9B2C-58917C1B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7" y="838200"/>
            <a:ext cx="7850729" cy="2974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DCF080B-DF51-49D8-96D0-D8C1DDC8A364}"/>
              </a:ext>
            </a:extLst>
          </p:cNvPr>
          <p:cNvSpPr/>
          <p:nvPr/>
        </p:nvSpPr>
        <p:spPr>
          <a:xfrm>
            <a:off x="1485899" y="3911025"/>
            <a:ext cx="617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Our </a:t>
            </a:r>
            <a:r>
              <a:rPr lang="en-US" sz="3200" b="1" i="1" dirty="0">
                <a:solidFill>
                  <a:srgbClr val="C00000"/>
                </a:solidFill>
              </a:rPr>
              <a:t>7</a:t>
            </a:r>
            <a:r>
              <a:rPr lang="en-US" sz="2000" b="1" i="1" baseline="30000" dirty="0">
                <a:solidFill>
                  <a:srgbClr val="C00000"/>
                </a:solidFill>
              </a:rPr>
              <a:t>th</a:t>
            </a:r>
            <a:r>
              <a:rPr lang="en-US" sz="2000" b="1" i="1" dirty="0">
                <a:solidFill>
                  <a:srgbClr val="C00000"/>
                </a:solidFill>
              </a:rPr>
              <a:t> year!          </a:t>
            </a:r>
            <a:r>
              <a:rPr lang="en-US" sz="2000" b="1" dirty="0">
                <a:solidFill>
                  <a:srgbClr val="C00000"/>
                </a:solidFill>
              </a:rPr>
              <a:t>$</a:t>
            </a:r>
            <a:r>
              <a:rPr lang="en-US" sz="3200" b="1" dirty="0">
                <a:solidFill>
                  <a:srgbClr val="C00000"/>
                </a:solidFill>
              </a:rPr>
              <a:t>1,886,385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Distributed 2013-2018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762000"/>
            <a:ext cx="1703542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1" y="238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TOTAL </a:t>
            </a:r>
            <a:r>
              <a:rPr lang="en-US" sz="2800" b="1" dirty="0">
                <a:solidFill>
                  <a:srgbClr val="C00000"/>
                </a:solidFill>
              </a:rPr>
              <a:t>DOLLARS </a:t>
            </a:r>
            <a:r>
              <a:rPr lang="en-US" sz="2800" b="1" dirty="0" smtClean="0">
                <a:solidFill>
                  <a:srgbClr val="C00000"/>
                </a:solidFill>
              </a:rPr>
              <a:t>DONATED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297269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$146,194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4763869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$225,402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2304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$302,130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3697069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$310,323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16366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$374,001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8966" y="718673"/>
            <a:ext cx="5399234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600" b="1" kern="1800" baseline="200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$</a:t>
            </a: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449,163</a:t>
            </a:r>
            <a:endParaRPr lang="en-US" sz="9600" b="1" kern="1800" dirty="0">
              <a:solidFill>
                <a:schemeClr val="accent5">
                  <a:lumMod val="50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 rot="19864055">
            <a:off x="-895110" y="4606795"/>
            <a:ext cx="9439422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71800" y="50408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54% increase over 2013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45074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34% increase over 2014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3979376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3% increase over 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3451693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21% increase over 2016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9051" y="290726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 increase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0162" y="263026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$408,330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1200" y="1752600"/>
            <a:ext cx="259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10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E65454-D05A-4106-B5A6-FD45BF9A5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78576CB-EBE7-4502-81D0-5792AE598BFC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9E157A-7F17-4AD1-9405-2CF560FA2D92}"/>
              </a:ext>
            </a:extLst>
          </p:cNvPr>
          <p:cNvSpPr/>
          <p:nvPr/>
        </p:nvSpPr>
        <p:spPr>
          <a:xfrm>
            <a:off x="609600" y="25437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What good could your organization do with 10% more money from your </a:t>
            </a:r>
          </a:p>
          <a:p>
            <a:r>
              <a:rPr lang="en-US" sz="2000" dirty="0" smtClean="0"/>
              <a:t>Warren Gives campaign?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2569" y="609600"/>
            <a:ext cx="1786831" cy="13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triped Right Arrow 21"/>
          <p:cNvSpPr/>
          <p:nvPr/>
        </p:nvSpPr>
        <p:spPr>
          <a:xfrm rot="19864055">
            <a:off x="-357070" y="4549203"/>
            <a:ext cx="9346470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844" r="36812"/>
          <a:stretch/>
        </p:blipFill>
        <p:spPr bwMode="auto">
          <a:xfrm>
            <a:off x="2949549" y="609600"/>
            <a:ext cx="479451" cy="12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228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DONATIONS/UNIQUE DONOR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251" y="5357336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2.18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9851" y="4800600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2.62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8051" y="42905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2.92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8651" y="3733800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3.11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051" y="3223736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3.06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694051"/>
            <a:ext cx="19812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3.4</a:t>
            </a:r>
            <a:r>
              <a:rPr lang="en-US" sz="6000" b="1" kern="1800" dirty="0">
                <a:solidFill>
                  <a:schemeClr val="accent5">
                    <a:lumMod val="50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489" y="51932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 increase over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3451" y="46598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12% increase over 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0251" y="4126468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7% increase over 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651" y="3593068"/>
            <a:ext cx="23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 decrease over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7651" y="298346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7% increase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173" y="2468940"/>
            <a:ext cx="405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Convenient One-Stop Donating</a:t>
            </a:r>
          </a:p>
          <a:p>
            <a:r>
              <a:rPr lang="en-US" sz="2400" dirty="0" smtClean="0"/>
              <a:t>Low </a:t>
            </a:r>
            <a:r>
              <a:rPr lang="en-US" sz="2400" dirty="0"/>
              <a:t>Minimum Donation</a:t>
            </a:r>
          </a:p>
          <a:p>
            <a:r>
              <a:rPr lang="en-US" sz="2400" dirty="0" smtClean="0"/>
              <a:t>Growing awareness</a:t>
            </a:r>
            <a:endParaRPr lang="en-US" sz="2400" dirty="0"/>
          </a:p>
          <a:p>
            <a:r>
              <a:rPr lang="en-US" sz="2400" dirty="0"/>
              <a:t>Collaboration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3651" y="2652157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3.27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1676400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BAA2682-E851-4C38-B695-2D3FDA441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89DD687-6AD8-480E-A065-A2D2174CA44E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1316" y="457200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2019 Opportunities &amp; </a:t>
            </a:r>
            <a:r>
              <a:rPr lang="en-US" sz="40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Reminders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ECD8D8-B8BA-4EE8-8969-82A1C767F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7951023" cy="604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Goals of raising awareness and encouraging NEW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giving – attract new giving! </a:t>
            </a:r>
          </a:p>
          <a:p>
            <a:pPr>
              <a:lnSpc>
                <a:spcPct val="120000"/>
              </a:lnSpc>
            </a:pPr>
            <a:endParaRPr lang="en-US" b="1" kern="1800" dirty="0">
              <a:solidFill>
                <a:srgbClr val="165B72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14C67"/>
                </a:solidFill>
              </a:rPr>
              <a:t>Your </a:t>
            </a:r>
            <a:r>
              <a:rPr lang="en-US" b="1" dirty="0">
                <a:solidFill>
                  <a:srgbClr val="014C67"/>
                </a:solidFill>
              </a:rPr>
              <a:t>past donors </a:t>
            </a:r>
            <a:r>
              <a:rPr lang="en-US" b="1" dirty="0" smtClean="0">
                <a:solidFill>
                  <a:srgbClr val="014C67"/>
                </a:solidFill>
              </a:rPr>
              <a:t>are the most </a:t>
            </a:r>
            <a:r>
              <a:rPr lang="en-US" b="1" dirty="0">
                <a:solidFill>
                  <a:srgbClr val="014C67"/>
                </a:solidFill>
              </a:rPr>
              <a:t>likely to give </a:t>
            </a:r>
            <a:r>
              <a:rPr lang="en-US" b="1" dirty="0" smtClean="0">
                <a:solidFill>
                  <a:srgbClr val="014C67"/>
                </a:solidFill>
              </a:rPr>
              <a:t>to you again!  </a:t>
            </a:r>
          </a:p>
          <a:p>
            <a:r>
              <a:rPr lang="en-US" b="1" dirty="0" smtClean="0">
                <a:solidFill>
                  <a:srgbClr val="014C67"/>
                </a:solidFill>
              </a:rPr>
              <a:t>Thank them, remind them, ask them to help spread the word.</a:t>
            </a:r>
            <a:endParaRPr lang="en-US" b="1" dirty="0">
              <a:solidFill>
                <a:srgbClr val="014C67"/>
              </a:solidFill>
            </a:endParaRPr>
          </a:p>
          <a:p>
            <a:endParaRPr lang="en-US" b="1" dirty="0">
              <a:solidFill>
                <a:srgbClr val="014C67"/>
              </a:solidFill>
            </a:endParaRPr>
          </a:p>
          <a:p>
            <a:r>
              <a:rPr lang="en-US" b="1" dirty="0">
                <a:solidFill>
                  <a:srgbClr val="014C67"/>
                </a:solidFill>
              </a:rPr>
              <a:t>Urge </a:t>
            </a:r>
            <a:r>
              <a:rPr lang="en-US" b="1" dirty="0" smtClean="0">
                <a:solidFill>
                  <a:srgbClr val="014C67"/>
                </a:solidFill>
              </a:rPr>
              <a:t>donors to sign up </a:t>
            </a:r>
            <a:r>
              <a:rPr lang="en-US" b="1" dirty="0">
                <a:solidFill>
                  <a:srgbClr val="014C67"/>
                </a:solidFill>
              </a:rPr>
              <a:t>f</a:t>
            </a:r>
            <a:r>
              <a:rPr lang="en-US" b="1" dirty="0" smtClean="0">
                <a:solidFill>
                  <a:srgbClr val="014C67"/>
                </a:solidFill>
              </a:rPr>
              <a:t>or </a:t>
            </a:r>
            <a:r>
              <a:rPr lang="en-US" b="1" dirty="0">
                <a:solidFill>
                  <a:srgbClr val="014C67"/>
                </a:solidFill>
              </a:rPr>
              <a:t>Email Reminders </a:t>
            </a:r>
            <a:r>
              <a:rPr lang="en-US" b="1" dirty="0" smtClean="0">
                <a:solidFill>
                  <a:srgbClr val="014C67"/>
                </a:solidFill>
              </a:rPr>
              <a:t>at </a:t>
            </a:r>
            <a:r>
              <a:rPr lang="en-US" b="1" dirty="0">
                <a:solidFill>
                  <a:srgbClr val="014C67"/>
                </a:solidFill>
              </a:rPr>
              <a:t>WARRENGIVES.ORG</a:t>
            </a:r>
          </a:p>
          <a:p>
            <a:endParaRPr lang="en-US" b="1" dirty="0" smtClean="0">
              <a:solidFill>
                <a:srgbClr val="014C67"/>
              </a:solidFill>
            </a:endParaRPr>
          </a:p>
          <a:p>
            <a:r>
              <a:rPr lang="en-US" b="1" dirty="0" smtClean="0">
                <a:solidFill>
                  <a:srgbClr val="014C67"/>
                </a:solidFill>
              </a:rPr>
              <a:t>Most </a:t>
            </a:r>
            <a:r>
              <a:rPr lang="en-US" b="1" dirty="0">
                <a:solidFill>
                  <a:srgbClr val="014C67"/>
                </a:solidFill>
              </a:rPr>
              <a:t>States Competition </a:t>
            </a:r>
            <a:r>
              <a:rPr lang="en-US" b="1" dirty="0" smtClean="0">
                <a:solidFill>
                  <a:srgbClr val="014C67"/>
                </a:solidFill>
              </a:rPr>
              <a:t>is fun and brings in dollars from outside the community.</a:t>
            </a:r>
          </a:p>
          <a:p>
            <a:r>
              <a:rPr lang="en-US" b="1" dirty="0" smtClean="0">
                <a:solidFill>
                  <a:srgbClr val="014C67"/>
                </a:solidFill>
              </a:rPr>
              <a:t>- Go after out-of-state dollars!  Use </a:t>
            </a:r>
            <a:r>
              <a:rPr lang="en-US" b="1" dirty="0">
                <a:solidFill>
                  <a:srgbClr val="014C67"/>
                </a:solidFill>
              </a:rPr>
              <a:t>Your Connections – School, Work, Social</a:t>
            </a:r>
          </a:p>
          <a:p>
            <a:endParaRPr lang="en-US" b="1" dirty="0">
              <a:solidFill>
                <a:srgbClr val="014C67"/>
              </a:solidFill>
            </a:endParaRPr>
          </a:p>
          <a:p>
            <a:r>
              <a:rPr lang="en-US" b="1" dirty="0" smtClean="0">
                <a:solidFill>
                  <a:srgbClr val="165B72"/>
                </a:solidFill>
              </a:rPr>
              <a:t>2019 Incentive </a:t>
            </a:r>
            <a:r>
              <a:rPr lang="en-US" b="1" dirty="0">
                <a:solidFill>
                  <a:srgbClr val="165B72"/>
                </a:solidFill>
              </a:rPr>
              <a:t>prizes will be </a:t>
            </a:r>
            <a:r>
              <a:rPr lang="en-US" b="1" dirty="0" smtClean="0">
                <a:solidFill>
                  <a:srgbClr val="165B72"/>
                </a:solidFill>
              </a:rPr>
              <a:t>announced soon.</a:t>
            </a:r>
          </a:p>
          <a:p>
            <a:endParaRPr lang="en-US" b="1" dirty="0">
              <a:solidFill>
                <a:srgbClr val="165B72"/>
              </a:solidFill>
            </a:endParaRPr>
          </a:p>
          <a:p>
            <a:r>
              <a:rPr lang="en-US" b="1" dirty="0" smtClean="0">
                <a:solidFill>
                  <a:srgbClr val="014C67"/>
                </a:solidFill>
              </a:rPr>
              <a:t>Give donors a reason to donate to your organization – remind them of the good </a:t>
            </a:r>
          </a:p>
          <a:p>
            <a:r>
              <a:rPr lang="en-US" b="1" dirty="0" smtClean="0">
                <a:solidFill>
                  <a:srgbClr val="014C67"/>
                </a:solidFill>
              </a:rPr>
              <a:t>your organization will do with their donation.</a:t>
            </a:r>
            <a:endParaRPr lang="en-US" b="1" dirty="0">
              <a:solidFill>
                <a:srgbClr val="014C67"/>
              </a:solidFill>
            </a:endParaRPr>
          </a:p>
          <a:p>
            <a:endParaRPr lang="en-US" b="1" dirty="0">
              <a:solidFill>
                <a:srgbClr val="014C67"/>
              </a:solidFill>
            </a:endParaRPr>
          </a:p>
          <a:p>
            <a:r>
              <a:rPr lang="en-US" b="1" dirty="0">
                <a:solidFill>
                  <a:srgbClr val="014C67"/>
                </a:solidFill>
              </a:rPr>
              <a:t>Emphasize the MATCH &amp; $10 </a:t>
            </a:r>
            <a:r>
              <a:rPr lang="en-US" b="1" dirty="0" smtClean="0">
                <a:solidFill>
                  <a:srgbClr val="014C67"/>
                </a:solidFill>
              </a:rPr>
              <a:t>minimum donation!</a:t>
            </a:r>
            <a:endParaRPr lang="en-US" b="1" dirty="0">
              <a:solidFill>
                <a:srgbClr val="014C67"/>
              </a:solidFill>
            </a:endParaRPr>
          </a:p>
          <a:p>
            <a:endParaRPr lang="en-US" b="1" dirty="0">
              <a:solidFill>
                <a:srgbClr val="165B72"/>
              </a:solidFill>
            </a:endParaRPr>
          </a:p>
          <a:p>
            <a:endParaRPr lang="en-US" b="1" dirty="0" smtClean="0">
              <a:solidFill>
                <a:srgbClr val="014C67"/>
              </a:solidFill>
            </a:endParaRPr>
          </a:p>
          <a:p>
            <a:endParaRPr lang="en-US" sz="1600" b="1" dirty="0">
              <a:solidFill>
                <a:srgbClr val="165B72"/>
              </a:solidFill>
            </a:endParaRPr>
          </a:p>
          <a:p>
            <a:endParaRPr lang="en-US" b="1" dirty="0">
              <a:solidFill>
                <a:srgbClr val="014C67"/>
              </a:solidFill>
            </a:endParaRPr>
          </a:p>
          <a:p>
            <a:pPr algn="ctr"/>
            <a:r>
              <a:rPr lang="en-US" b="1" dirty="0">
                <a:solidFill>
                  <a:srgbClr val="014C67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1316" y="457200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2019 Opportunities &amp; </a:t>
            </a:r>
            <a:r>
              <a:rPr lang="en-US" sz="40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Reminders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ECD8D8-B8BA-4EE8-8969-82A1C767F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81" y="1349883"/>
            <a:ext cx="8364919" cy="4136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14C67"/>
                </a:solidFill>
              </a:rPr>
              <a:t>PROMOTE WARREN GIVES EVERYWHERE YOU CAN</a:t>
            </a:r>
            <a:r>
              <a:rPr lang="en-US" b="1" i="1" dirty="0" smtClean="0">
                <a:solidFill>
                  <a:srgbClr val="014C67"/>
                </a:solidFill>
              </a:rPr>
              <a:t>! </a:t>
            </a:r>
          </a:p>
          <a:p>
            <a:endParaRPr lang="en-US" b="1" i="1" dirty="0">
              <a:solidFill>
                <a:srgbClr val="014C67"/>
              </a:solidFill>
            </a:endParaRPr>
          </a:p>
          <a:p>
            <a:r>
              <a:rPr lang="en-US" b="1" dirty="0" smtClean="0">
                <a:solidFill>
                  <a:srgbClr val="014C67"/>
                </a:solidFill>
              </a:rPr>
              <a:t>Ramp up promotion the closer we get to event day – starting the weekend before </a:t>
            </a:r>
          </a:p>
          <a:p>
            <a:r>
              <a:rPr lang="en-US" b="1" dirty="0" smtClean="0">
                <a:solidFill>
                  <a:srgbClr val="014C67"/>
                </a:solidFill>
              </a:rPr>
              <a:t>give it your all and especially on event day!</a:t>
            </a:r>
          </a:p>
          <a:p>
            <a:endParaRPr lang="en-US" b="1" i="1" dirty="0">
              <a:solidFill>
                <a:srgbClr val="014C67"/>
              </a:solidFill>
            </a:endParaRPr>
          </a:p>
          <a:p>
            <a:r>
              <a:rPr lang="en-US" b="1" dirty="0" smtClean="0">
                <a:solidFill>
                  <a:srgbClr val="014C67"/>
                </a:solidFill>
              </a:rPr>
              <a:t>Hold a Warren </a:t>
            </a:r>
            <a:r>
              <a:rPr lang="en-US" b="1" dirty="0">
                <a:solidFill>
                  <a:srgbClr val="014C67"/>
                </a:solidFill>
              </a:rPr>
              <a:t>Gives </a:t>
            </a:r>
            <a:r>
              <a:rPr lang="en-US" b="1" dirty="0" smtClean="0">
                <a:solidFill>
                  <a:srgbClr val="014C67"/>
                </a:solidFill>
              </a:rPr>
              <a:t>event on event day </a:t>
            </a:r>
            <a:endParaRPr lang="en-US" b="1" dirty="0">
              <a:solidFill>
                <a:srgbClr val="014C67"/>
              </a:solidFill>
            </a:endParaRPr>
          </a:p>
          <a:p>
            <a:endParaRPr lang="en-US" b="1" dirty="0">
              <a:solidFill>
                <a:srgbClr val="014C67"/>
              </a:solidFill>
            </a:endParaRPr>
          </a:p>
          <a:p>
            <a:r>
              <a:rPr lang="en-US" b="1" dirty="0">
                <a:solidFill>
                  <a:srgbClr val="014C67"/>
                </a:solidFill>
              </a:rPr>
              <a:t>Provide </a:t>
            </a:r>
            <a:r>
              <a:rPr lang="en-US" b="1" dirty="0" smtClean="0">
                <a:solidFill>
                  <a:srgbClr val="014C67"/>
                </a:solidFill>
              </a:rPr>
              <a:t>donating help at your location on event day</a:t>
            </a:r>
          </a:p>
          <a:p>
            <a:endParaRPr lang="en-US" b="1" dirty="0">
              <a:solidFill>
                <a:srgbClr val="014C67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Economic indicators are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positive. Swelling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emphasis on being kind and helping others.</a:t>
            </a:r>
          </a:p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The event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continues to grow and is on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an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upward trend.</a:t>
            </a: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– </a:t>
            </a:r>
            <a:r>
              <a:rPr lang="en-US" b="1" i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conditions look favorable for </a:t>
            </a:r>
            <a:r>
              <a:rPr lang="en-US" b="1" i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a </a:t>
            </a:r>
            <a:r>
              <a:rPr lang="en-US" b="1" i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great </a:t>
            </a:r>
            <a:r>
              <a:rPr lang="en-US" b="1" i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WarrenGives event for your organization!</a:t>
            </a:r>
            <a:endParaRPr lang="en-US" b="1" i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endParaRPr lang="en-US" b="1" dirty="0">
              <a:solidFill>
                <a:srgbClr val="014C67"/>
              </a:solidFill>
            </a:endParaRPr>
          </a:p>
          <a:p>
            <a:pPr algn="ctr"/>
            <a:r>
              <a:rPr lang="en-US" b="1" dirty="0" smtClean="0">
                <a:solidFill>
                  <a:srgbClr val="014C67"/>
                </a:solidFill>
              </a:rPr>
              <a:t> </a:t>
            </a:r>
            <a:endParaRPr lang="en-US" b="1" dirty="0">
              <a:solidFill>
                <a:srgbClr val="014C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1295400"/>
            <a:ext cx="7538217" cy="374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$1000 Match Eligibility Rule</a:t>
            </a:r>
          </a:p>
          <a:p>
            <a:pPr>
              <a:lnSpc>
                <a:spcPct val="120000"/>
              </a:lnSpc>
            </a:pP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Organizations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Cannot Donate To Themselves</a:t>
            </a:r>
            <a:endParaRPr lang="en-US" b="1" dirty="0">
              <a:solidFill>
                <a:srgbClr val="014C67"/>
              </a:solidFill>
            </a:endParaRPr>
          </a:p>
          <a:p>
            <a:pPr>
              <a:lnSpc>
                <a:spcPct val="120000"/>
              </a:lnSpc>
            </a:pPr>
            <a:endParaRPr lang="en-US" b="1" kern="1800" dirty="0" smtClean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Post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Event: </a:t>
            </a:r>
            <a:endParaRPr lang="en-US" b="1" kern="1800" dirty="0" smtClean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Thank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Your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Donors * Thank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The Match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Sponsors * Thank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Your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Team</a:t>
            </a:r>
          </a:p>
          <a:p>
            <a:pPr>
              <a:lnSpc>
                <a:spcPct val="120000"/>
              </a:lnSpc>
            </a:pP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Return yard signs</a:t>
            </a: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Check Ceremony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will be early June at the </a:t>
            </a:r>
            <a:r>
              <a:rPr lang="en-US" b="1" kern="1800" dirty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Conewango </a:t>
            </a: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Club – date/time TBA.  </a:t>
            </a:r>
          </a:p>
          <a:p>
            <a:pPr>
              <a:lnSpc>
                <a:spcPct val="120000"/>
              </a:lnSpc>
            </a:pPr>
            <a:r>
              <a:rPr lang="en-US" b="1" kern="1800" dirty="0" smtClean="0">
                <a:solidFill>
                  <a:srgbClr val="165B72"/>
                </a:solidFill>
                <a:ea typeface="Open Sans Extrabold" pitchFamily="34" charset="0"/>
                <a:cs typeface="Open Sans Extrabold" pitchFamily="34" charset="0"/>
              </a:rPr>
              <a:t>Please plan to have your organization represented at this great event!</a:t>
            </a:r>
            <a:endParaRPr lang="en-US" b="1" kern="1800" dirty="0">
              <a:solidFill>
                <a:srgbClr val="165B72"/>
              </a:solidFill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95C523-87C1-4F23-B45B-463C75C53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316" y="457200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2019 Opportunities &amp; </a:t>
            </a:r>
            <a:r>
              <a:rPr lang="en-US" sz="40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Reminders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272" y="559272"/>
            <a:ext cx="826380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Visit warrengives.org</a:t>
            </a:r>
          </a:p>
          <a:p>
            <a:pPr algn="ctr">
              <a:lnSpc>
                <a:spcPct val="120000"/>
              </a:lnSpc>
            </a:pPr>
            <a:r>
              <a:rPr lang="en-US" sz="24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1. Review </a:t>
            </a:r>
            <a:r>
              <a:rPr lang="en-US" sz="24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&amp; </a:t>
            </a:r>
            <a:r>
              <a:rPr lang="en-US" sz="24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update your page</a:t>
            </a:r>
            <a:r>
              <a:rPr lang="en-US" sz="24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sz="24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2. Plan how you’ll promote</a:t>
            </a:r>
            <a:r>
              <a:rPr lang="en-US" sz="24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/>
            </a:r>
            <a:br>
              <a:rPr lang="en-US" sz="24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400" b="1" kern="1800" dirty="0">
                <a:solidFill>
                  <a:srgbClr val="A500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*</a:t>
            </a:r>
            <a:r>
              <a:rPr lang="en-US" sz="1600" b="1" kern="1800" dirty="0">
                <a:solidFill>
                  <a:srgbClr val="A500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Organization Page Updates Must Be Submitted By March 30</a:t>
            </a:r>
            <a:r>
              <a:rPr lang="en-US" sz="1600" b="1" kern="1800" baseline="30000" dirty="0">
                <a:solidFill>
                  <a:srgbClr val="A500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</a:t>
            </a:r>
            <a:r>
              <a:rPr lang="en-US" sz="1600" b="1" kern="1800" dirty="0">
                <a:solidFill>
                  <a:srgbClr val="A500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.</a:t>
            </a:r>
            <a:endParaRPr lang="en-US" sz="3200" b="1" kern="1800" dirty="0">
              <a:solidFill>
                <a:srgbClr val="A5002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84" t="14445" r="66599" b="71188"/>
          <a:stretch/>
        </p:blipFill>
        <p:spPr>
          <a:xfrm>
            <a:off x="762000" y="2438400"/>
            <a:ext cx="7696200" cy="2484600"/>
          </a:xfrm>
          <a:prstGeom prst="rect">
            <a:avLst/>
          </a:prstGeom>
          <a:ln w="15875">
            <a:solidFill>
              <a:srgbClr val="165B7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E5BFE6-497E-4F97-9D1B-DA94D0E6B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08674"/>
            <a:ext cx="75353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14C67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3200" b="1" i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Thank You For The </a:t>
            </a:r>
            <a:r>
              <a:rPr lang="en-US" sz="3200" b="1" i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Good</a:t>
            </a:r>
          </a:p>
          <a:p>
            <a:pPr algn="ctr">
              <a:lnSpc>
                <a:spcPct val="120000"/>
              </a:lnSpc>
            </a:pPr>
            <a:r>
              <a:rPr lang="en-US" sz="3200" b="1" i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You </a:t>
            </a:r>
            <a:r>
              <a:rPr lang="en-US" sz="3200" b="1" i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Make Happen!</a:t>
            </a:r>
            <a:endParaRPr lang="en-US" sz="3200" b="1" i="1" dirty="0">
              <a:solidFill>
                <a:srgbClr val="165B72"/>
              </a:solidFill>
            </a:endParaRPr>
          </a:p>
          <a:p>
            <a:pPr algn="ctr"/>
            <a:endParaRPr lang="en-US" b="1" dirty="0">
              <a:solidFill>
                <a:srgbClr val="014C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57442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C60202"/>
                </a:solidFill>
              </a:rPr>
              <a:t>Visit </a:t>
            </a:r>
            <a:r>
              <a:rPr lang="en-US" sz="4400" dirty="0" smtClean="0">
                <a:solidFill>
                  <a:srgbClr val="C60202"/>
                </a:solidFill>
              </a:rPr>
              <a:t>warrengives.org</a:t>
            </a:r>
          </a:p>
          <a:p>
            <a:pPr algn="ctr"/>
            <a:r>
              <a:rPr lang="en-US" sz="4400" dirty="0">
                <a:solidFill>
                  <a:srgbClr val="C60202"/>
                </a:solidFill>
              </a:rPr>
              <a:t>a</a:t>
            </a:r>
            <a:r>
              <a:rPr lang="en-US" sz="4400" dirty="0" smtClean="0">
                <a:solidFill>
                  <a:srgbClr val="C60202"/>
                </a:solidFill>
              </a:rPr>
              <a:t>nd Like us on Facebook</a:t>
            </a:r>
            <a:endParaRPr lang="en-US" sz="4400" dirty="0">
              <a:solidFill>
                <a:srgbClr val="C6020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915B3C-C854-4BF8-AC6E-0A083D99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536656"/>
            <a:ext cx="7230979" cy="2739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72150"/>
            <a:ext cx="50270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578108"/>
            <a:ext cx="49040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John Lasher</a:t>
            </a: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Executive Director</a:t>
            </a: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Community Foundation of Warren County</a:t>
            </a: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  <a:hlinkClick r:id="rId2"/>
              </a:rPr>
              <a:t>cfwc@westpa.net</a:t>
            </a:r>
            <a:endParaRPr lang="en-US" sz="2000" kern="1800" dirty="0" smtClean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(814) 726-9553</a:t>
            </a:r>
          </a:p>
          <a:p>
            <a:pPr>
              <a:lnSpc>
                <a:spcPct val="140000"/>
              </a:lnSpc>
            </a:pPr>
            <a:endParaRPr lang="en-US" sz="2000" b="1" kern="1800" dirty="0" smtClean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kern="1800" dirty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Mark King</a:t>
            </a: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Warren Gives Event Coordinator</a:t>
            </a: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  <a:hlinkClick r:id="rId3"/>
              </a:rPr>
              <a:t>info@warrengives.org</a:t>
            </a:r>
            <a:endParaRPr lang="en-US" sz="2000" kern="1800" dirty="0" smtClean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(814) 730-9941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C87EFB-2664-4C94-940B-9DDE4E64D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758" y="432304"/>
            <a:ext cx="8819594" cy="443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kern="1800" dirty="0" smtClean="0">
                <a:solidFill>
                  <a:schemeClr val="accent5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2019 New Organizations</a:t>
            </a:r>
            <a:endParaRPr lang="en-US" sz="4800" b="1" kern="1800" dirty="0">
              <a:solidFill>
                <a:schemeClr val="accent5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/>
            </a:r>
            <a:b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8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Toy Shoppe</a:t>
            </a:r>
          </a:p>
          <a:p>
            <a:pPr algn="ctr">
              <a:lnSpc>
                <a:spcPct val="140000"/>
              </a:lnSpc>
            </a:pPr>
            <a:r>
              <a:rPr lang="en-US" sz="28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Women’s Care Center</a:t>
            </a:r>
          </a:p>
          <a:p>
            <a:pPr algn="ctr">
              <a:lnSpc>
                <a:spcPct val="140000"/>
              </a:lnSpc>
            </a:pPr>
            <a:r>
              <a:rPr lang="en-US" sz="28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Youth Connection – Allegheny Center For The Arts</a:t>
            </a:r>
          </a:p>
          <a:p>
            <a:pPr algn="ctr">
              <a:lnSpc>
                <a:spcPct val="140000"/>
              </a:lnSpc>
            </a:pPr>
            <a:endParaRPr lang="en-US" sz="2400" b="1" kern="1800" dirty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3600" b="1" i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Now 106 participating organizations!</a:t>
            </a:r>
            <a:endParaRPr lang="en-US" sz="3600" i="1" kern="1800" dirty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C87EFB-2664-4C94-940B-9DDE4E64D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9285" y="432304"/>
            <a:ext cx="7602529" cy="383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i="1" u="sng" kern="1800" dirty="0">
                <a:solidFill>
                  <a:schemeClr val="accent5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MATCH</a:t>
            </a:r>
            <a:r>
              <a:rPr lang="en-US" sz="4800" b="1" i="1" kern="1800" dirty="0">
                <a:solidFill>
                  <a:schemeClr val="accent5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makes this great!</a:t>
            </a:r>
          </a:p>
          <a:p>
            <a:pPr algn="ctr"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/>
            </a:r>
            <a:b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2018 </a:t>
            </a:r>
            <a:r>
              <a:rPr lang="en-US" sz="3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$40,000 </a:t>
            </a:r>
            <a:r>
              <a:rPr lang="en-US" sz="20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Match Sponsors</a:t>
            </a:r>
          </a:p>
          <a:p>
            <a:pPr algn="ctr">
              <a:lnSpc>
                <a:spcPct val="140000"/>
              </a:lnSpc>
            </a:pPr>
            <a:r>
              <a:rPr lang="en-US" sz="20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Community Foundation of Warren </a:t>
            </a: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County * Betts </a:t>
            </a:r>
            <a:r>
              <a:rPr lang="en-US" sz="20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Foundation</a:t>
            </a:r>
          </a:p>
          <a:p>
            <a:pPr algn="ctr">
              <a:lnSpc>
                <a:spcPct val="140000"/>
              </a:lnSpc>
            </a:pP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Blair * </a:t>
            </a:r>
            <a:r>
              <a:rPr lang="en-US" sz="20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DeFrees </a:t>
            </a:r>
            <a:r>
              <a:rPr lang="en-US" sz="20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Family Memorial Fund</a:t>
            </a:r>
            <a:br>
              <a:rPr lang="en-US" sz="20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0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KCS </a:t>
            </a: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Foundation * </a:t>
            </a:r>
            <a:r>
              <a:rPr lang="en-US" sz="20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Northwest </a:t>
            </a:r>
            <a:r>
              <a:rPr lang="en-US" sz="20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Charitable Foundation</a:t>
            </a:r>
            <a:br>
              <a:rPr lang="en-US" sz="20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0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Sara Sokolski Memorial </a:t>
            </a:r>
            <a:r>
              <a:rPr lang="en-US" sz="20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Fund * </a:t>
            </a:r>
            <a:r>
              <a:rPr lang="en-US" sz="2000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United </a:t>
            </a:r>
            <a:r>
              <a:rPr lang="en-US" sz="2000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Refining 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C87EFB-2664-4C94-940B-9DDE4E64D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596825"/>
            <a:ext cx="728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65B72"/>
                </a:solidFill>
              </a:rPr>
              <a:t>*2019 Match sponsors to be announced*</a:t>
            </a:r>
            <a:endParaRPr lang="en-US" sz="3200" dirty="0">
              <a:solidFill>
                <a:srgbClr val="165B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5781" y="762000"/>
            <a:ext cx="7489551" cy="430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i="1" kern="1800" dirty="0" smtClean="0">
                <a:solidFill>
                  <a:schemeClr val="accent5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Past Performance and </a:t>
            </a:r>
          </a:p>
          <a:p>
            <a:pPr algn="ctr">
              <a:lnSpc>
                <a:spcPct val="110000"/>
              </a:lnSpc>
            </a:pPr>
            <a:r>
              <a:rPr lang="en-US" sz="4800" b="1" i="1" kern="1800" dirty="0" smtClean="0">
                <a:solidFill>
                  <a:schemeClr val="accent5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Potential for 2019</a:t>
            </a:r>
            <a:endParaRPr lang="en-US" sz="4800" b="1" i="1" kern="1800" dirty="0">
              <a:solidFill>
                <a:schemeClr val="accent5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/>
            </a:r>
            <a:b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The Foundation does not set goals for organizations</a:t>
            </a:r>
          </a:p>
          <a:p>
            <a:pPr algn="ctr">
              <a:lnSpc>
                <a:spcPct val="140000"/>
              </a:lnSpc>
            </a:pPr>
            <a:r>
              <a:rPr lang="en-US" sz="2000" b="1" kern="1800" dirty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</a:t>
            </a: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ut organizations can benefit from setting their own goals.</a:t>
            </a:r>
          </a:p>
          <a:p>
            <a:pPr algn="ctr">
              <a:lnSpc>
                <a:spcPct val="140000"/>
              </a:lnSpc>
            </a:pPr>
            <a:endParaRPr lang="en-US" sz="2000" b="1" kern="1800" dirty="0">
              <a:solidFill>
                <a:srgbClr val="165B72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Here is a look at past performance trends</a:t>
            </a:r>
          </a:p>
          <a:p>
            <a:pPr algn="ctr">
              <a:lnSpc>
                <a:spcPct val="140000"/>
              </a:lnSpc>
            </a:pPr>
            <a:r>
              <a:rPr lang="en-US" sz="2000" b="1" kern="1800" dirty="0" smtClean="0">
                <a:solidFill>
                  <a:srgbClr val="165B7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and where reasonable increases would take us…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C87EFB-2664-4C94-940B-9DDE4E64D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0169" y="797108"/>
            <a:ext cx="1786831" cy="13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triped Right Arrow 21"/>
          <p:cNvSpPr/>
          <p:nvPr/>
        </p:nvSpPr>
        <p:spPr>
          <a:xfrm rot="19864055">
            <a:off x="-357070" y="4549203"/>
            <a:ext cx="9346470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844" r="36812"/>
          <a:stretch/>
        </p:blipFill>
        <p:spPr bwMode="auto">
          <a:xfrm>
            <a:off x="2644749" y="781069"/>
            <a:ext cx="479451" cy="12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098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Average </a:t>
            </a:r>
            <a:r>
              <a:rPr lang="en-US" sz="2800" b="1" dirty="0" smtClean="0">
                <a:solidFill>
                  <a:srgbClr val="C00000"/>
                </a:solidFill>
              </a:rPr>
              <a:t>Distribution/Organization/Year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251" y="5357336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$1,680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9851" y="4800600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$2,533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8051" y="42905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$3,052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8651" y="3733800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$3,503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051" y="3223736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$4,059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1580" y="694051"/>
            <a:ext cx="41028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$4,615</a:t>
            </a:r>
            <a:r>
              <a:rPr lang="en-US" sz="6000" b="1" kern="1800" dirty="0">
                <a:solidFill>
                  <a:schemeClr val="accent5">
                    <a:lumMod val="50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489" y="51932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 increase over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238" y="46598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21% increase over 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4126468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 increase over 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651" y="3593068"/>
            <a:ext cx="24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16% decrease over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7651" y="298346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8% increase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509" y="2609671"/>
            <a:ext cx="45324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increasing average distribution means </a:t>
            </a:r>
          </a:p>
          <a:p>
            <a:r>
              <a:rPr lang="en-US" sz="2000" dirty="0" smtClean="0"/>
              <a:t>more dollars being distributed to </a:t>
            </a:r>
          </a:p>
          <a:p>
            <a:r>
              <a:rPr lang="en-US" sz="2000" dirty="0" smtClean="0"/>
              <a:t>organizations </a:t>
            </a:r>
            <a:r>
              <a:rPr lang="en-US" sz="2000" u="sng" dirty="0" smtClean="0"/>
              <a:t>like yours</a:t>
            </a:r>
            <a:r>
              <a:rPr lang="en-US" sz="2000" dirty="0" smtClean="0"/>
              <a:t>!</a:t>
            </a:r>
          </a:p>
          <a:p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633651" y="2652157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$4,395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1200" y="1764268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BAA2682-E851-4C38-B695-2D3FDA441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89DD687-6AD8-480E-A065-A2D2174CA44E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iped Right Arrow 21"/>
          <p:cNvSpPr/>
          <p:nvPr/>
        </p:nvSpPr>
        <p:spPr>
          <a:xfrm rot="19864055">
            <a:off x="-905735" y="4714139"/>
            <a:ext cx="9609665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66762" y="485686"/>
            <a:ext cx="2009838" cy="15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76400" y="228600"/>
            <a:ext cx="656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TOTAL </a:t>
            </a:r>
            <a:r>
              <a:rPr lang="en-US" sz="2800" b="1" dirty="0">
                <a:solidFill>
                  <a:srgbClr val="C00000"/>
                </a:solidFill>
              </a:rPr>
              <a:t>NUMBER OF </a:t>
            </a:r>
            <a:r>
              <a:rPr lang="en-US" sz="2800" b="1" dirty="0" smtClean="0">
                <a:solidFill>
                  <a:srgbClr val="C00000"/>
                </a:solidFill>
              </a:rPr>
              <a:t>DONATIONS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204936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1327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4694872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1640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41381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2703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3604736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3445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094672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3667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4259" y="694051"/>
            <a:ext cx="303394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4297</a:t>
            </a:r>
            <a:r>
              <a:rPr lang="en-US" sz="6000" b="1" kern="1800" dirty="0">
                <a:solidFill>
                  <a:schemeClr val="accent5">
                    <a:lumMod val="50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9038" y="5064204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24% increase over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9638" y="4519136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65% increase over 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4038" y="3997404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28% increase over 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1656" y="3464004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7% increase over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3009893"/>
            <a:ext cx="141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12% increase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155" y="2635984"/>
            <a:ext cx="44414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Increase your number of donors to grow </a:t>
            </a:r>
          </a:p>
          <a:p>
            <a:r>
              <a:rPr lang="en-US" sz="2000" dirty="0" smtClean="0"/>
              <a:t>donations to your organization and </a:t>
            </a:r>
          </a:p>
          <a:p>
            <a:r>
              <a:rPr lang="en-US" sz="2000" u="sng" dirty="0"/>
              <a:t>y</a:t>
            </a:r>
            <a:r>
              <a:rPr lang="en-US" sz="2000" u="sng" dirty="0" smtClean="0"/>
              <a:t>our share of match dollars</a:t>
            </a:r>
            <a:r>
              <a:rPr lang="en-US" sz="2000" dirty="0" smtClean="0"/>
              <a:t>!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562600" y="26670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4094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1676400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C2D0D40-29AB-40B9-B55F-BD3093B86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252D95-866D-4E66-895D-B61D55790D57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iped Right Arrow 21"/>
          <p:cNvSpPr/>
          <p:nvPr/>
        </p:nvSpPr>
        <p:spPr>
          <a:xfrm rot="19864055">
            <a:off x="-452466" y="4761233"/>
            <a:ext cx="9099952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844" r="36812"/>
          <a:stretch/>
        </p:blipFill>
        <p:spPr bwMode="auto">
          <a:xfrm>
            <a:off x="2308498" y="367844"/>
            <a:ext cx="663302" cy="17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0200" y="228600"/>
            <a:ext cx="656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TOTAL </a:t>
            </a:r>
            <a:r>
              <a:rPr lang="en-US" sz="2800" b="1" dirty="0">
                <a:solidFill>
                  <a:srgbClr val="C00000"/>
                </a:solidFill>
              </a:rPr>
              <a:t>UNIQUE </a:t>
            </a:r>
            <a:r>
              <a:rPr lang="en-US" sz="2800" b="1" dirty="0" smtClean="0">
                <a:solidFill>
                  <a:srgbClr val="C00000"/>
                </a:solidFill>
              </a:rPr>
              <a:t>DONORS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229103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610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4719039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628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4162303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939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3681767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1110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3171703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1197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694051"/>
            <a:ext cx="3048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1310</a:t>
            </a:r>
            <a:r>
              <a:rPr lang="en-US" sz="6000" b="1" kern="1800" dirty="0">
                <a:solidFill>
                  <a:schemeClr val="accent5">
                    <a:lumMod val="50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5088371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3% increase over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8238" y="4543303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 increase over 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2638" y="4021571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18% increase over 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3488171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8% increase over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000" y="3007635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4% increase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362200"/>
            <a:ext cx="48681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many people do you know who haven’t </a:t>
            </a:r>
          </a:p>
          <a:p>
            <a:r>
              <a:rPr lang="en-US" sz="2000" dirty="0" smtClean="0"/>
              <a:t>yet donated to your organization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hrough Warren Gives? </a:t>
            </a:r>
          </a:p>
          <a:p>
            <a:endParaRPr lang="en-US" sz="2000" dirty="0"/>
          </a:p>
          <a:p>
            <a:r>
              <a:rPr lang="en-US" sz="2000" dirty="0" smtClean="0"/>
              <a:t>$10 minimum donation makes it </a:t>
            </a:r>
          </a:p>
          <a:p>
            <a:r>
              <a:rPr lang="en-US" sz="2000" dirty="0" smtClean="0"/>
              <a:t>very affordable to support </a:t>
            </a:r>
          </a:p>
          <a:p>
            <a:r>
              <a:rPr lang="en-US" sz="2000" dirty="0" smtClean="0"/>
              <a:t>your organization.</a:t>
            </a:r>
          </a:p>
          <a:p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5867400" y="2638303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1252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1676400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B51B705-2049-46B1-ACC2-37F528FCC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86400"/>
            <a:ext cx="3048000" cy="11549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0C06DD5-DA33-43D0-BA60-37F27F66B34C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9628" y="706195"/>
            <a:ext cx="1828800" cy="13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triped Right Arrow 21"/>
          <p:cNvSpPr/>
          <p:nvPr/>
        </p:nvSpPr>
        <p:spPr>
          <a:xfrm rot="20916971">
            <a:off x="1842214" y="3662909"/>
            <a:ext cx="6850777" cy="620086"/>
          </a:xfrm>
          <a:prstGeom prst="stripedRightArrow">
            <a:avLst/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228600"/>
            <a:ext cx="762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AVERAGE </a:t>
            </a:r>
            <a:r>
              <a:rPr lang="en-US" sz="2800" b="1" dirty="0">
                <a:solidFill>
                  <a:srgbClr val="C00000"/>
                </a:solidFill>
              </a:rPr>
              <a:t>DONATION/UNIQUE </a:t>
            </a:r>
            <a:r>
              <a:rPr lang="en-US" sz="2800" b="1" dirty="0" smtClean="0">
                <a:solidFill>
                  <a:srgbClr val="C00000"/>
                </a:solidFill>
              </a:rPr>
              <a:t>DONOR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128" y="5433536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$198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1528" y="32766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$312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694051"/>
            <a:ext cx="2819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b="1" kern="1800" baseline="200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$</a:t>
            </a:r>
            <a:r>
              <a:rPr lang="en-US" sz="9600" b="1" kern="1800" dirty="0">
                <a:solidFill>
                  <a:srgbClr val="92D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343</a:t>
            </a:r>
            <a:r>
              <a:rPr lang="en-US" sz="9600" b="1" kern="1800" dirty="0">
                <a:solidFill>
                  <a:schemeClr val="accent5">
                    <a:lumMod val="50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  </a:t>
            </a:r>
          </a:p>
        </p:txBody>
      </p:sp>
      <p:sp>
        <p:nvSpPr>
          <p:cNvPr id="16" name="Striped Right Arrow 15"/>
          <p:cNvSpPr/>
          <p:nvPr/>
        </p:nvSpPr>
        <p:spPr>
          <a:xfrm rot="17258904">
            <a:off x="982442" y="4913540"/>
            <a:ext cx="1607138" cy="620086"/>
          </a:xfrm>
          <a:prstGeom prst="stripedRightArrow">
            <a:avLst>
              <a:gd name="adj1" fmla="val 50000"/>
              <a:gd name="adj2" fmla="val 27125"/>
            </a:avLst>
          </a:prstGeom>
          <a:solidFill>
            <a:srgbClr val="9EDDFC"/>
          </a:solidFill>
          <a:ln>
            <a:solidFill>
              <a:srgbClr val="9E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34928" y="4061936"/>
            <a:ext cx="114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$303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7928" y="42143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$285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0928" y="4366736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$280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5359" y="3625334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11% increase over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1676400"/>
            <a:ext cx="24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</a:t>
            </a:r>
            <a:r>
              <a:rPr lang="en-US" dirty="0"/>
              <a:t>% increase </a:t>
            </a:r>
            <a:r>
              <a:rPr lang="en-US" dirty="0" smtClean="0"/>
              <a:t>over 2018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30728" y="28194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$327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0746" y="3188732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increase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7EC253B-7B4F-4483-9875-2CC5FD0CA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74460"/>
            <a:ext cx="3048000" cy="1154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E9DFCC6-5FA1-4195-80FE-B85B71875FE3}"/>
              </a:ext>
            </a:extLst>
          </p:cNvPr>
          <p:cNvSpPr/>
          <p:nvPr/>
        </p:nvSpPr>
        <p:spPr>
          <a:xfrm>
            <a:off x="685800" y="238191"/>
            <a:ext cx="7848601" cy="1938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65737"/>
            <a:ext cx="4689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everyone in your organization connected </a:t>
            </a:r>
          </a:p>
          <a:p>
            <a:r>
              <a:rPr lang="en-US" sz="2000" dirty="0" smtClean="0"/>
              <a:t>with just one more donor what could </a:t>
            </a:r>
          </a:p>
          <a:p>
            <a:r>
              <a:rPr lang="en-US" sz="2000" dirty="0" smtClean="0"/>
              <a:t>that mean to your organization?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172200"/>
            <a:ext cx="433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Everyone Can Be A Philanthropist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967</Words>
  <Application>Microsoft Office PowerPoint</Application>
  <PresentationFormat>On-screen Show (4:3)</PresentationFormat>
  <Paragraphs>261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Mark.King</dc:creator>
  <cp:lastModifiedBy>King, Mark</cp:lastModifiedBy>
  <cp:revision>124</cp:revision>
  <cp:lastPrinted>2018-03-10T16:07:39Z</cp:lastPrinted>
  <dcterms:created xsi:type="dcterms:W3CDTF">2016-06-01T13:47:26Z</dcterms:created>
  <dcterms:modified xsi:type="dcterms:W3CDTF">2019-02-20T17:18:55Z</dcterms:modified>
</cp:coreProperties>
</file>